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0" r:id="rId25"/>
    <p:sldId id="2501" r:id="rId26"/>
    <p:sldId id="2502" r:id="rId27"/>
    <p:sldId id="2503" r:id="rId28"/>
    <p:sldId id="2504" r:id="rId29"/>
    <p:sldId id="2505" r:id="rId30"/>
    <p:sldId id="2506" r:id="rId31"/>
    <p:sldId id="2508" r:id="rId32"/>
    <p:sldId id="2510" r:id="rId33"/>
    <p:sldId id="2512" r:id="rId34"/>
    <p:sldId id="2513" r:id="rId35"/>
    <p:sldId id="2514" r:id="rId36"/>
    <p:sldId id="2515" r:id="rId37"/>
    <p:sldId id="2517" r:id="rId38"/>
    <p:sldId id="2525" r:id="rId39"/>
    <p:sldId id="2526" r:id="rId40"/>
    <p:sldId id="2516" r:id="rId41"/>
    <p:sldId id="2518" r:id="rId42"/>
    <p:sldId id="2519" r:id="rId43"/>
    <p:sldId id="2520" r:id="rId44"/>
    <p:sldId id="2521" r:id="rId45"/>
    <p:sldId id="2522" r:id="rId46"/>
    <p:sldId id="2523" r:id="rId47"/>
    <p:sldId id="2524" r:id="rId48"/>
    <p:sldId id="2527"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F52"/>
    <a:srgbClr val="EA9A5C"/>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7450" autoAdjust="0"/>
  </p:normalViewPr>
  <p:slideViewPr>
    <p:cSldViewPr snapToGrid="0">
      <p:cViewPr varScale="1">
        <p:scale>
          <a:sx n="77" d="100"/>
          <a:sy n="77" d="100"/>
        </p:scale>
        <p:origin x="1854" y="7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He</a:t>
            </a:r>
            <a:r>
              <a:rPr lang="sr-Latn-RS" dirty="0"/>
              <a:t>š funkcije deterministički mapiraju ulazne podatke u izlaze fiksnih dužina sa što uniformnijom raspodelom. Ti izlazi se nazivaju heš vrednosti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Često se koriste u računarstvu generalno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sr-Latn-RS" dirty="0"/>
              <a:t>Kriptografske heš funkcije koje ću na dalje zvati samo heš funkcije jer ćemo samo njih i da razmatramo su specijalne heš funkcije za koje ne može izračunati ulaz na osnovu izlaza. One su naravno kompleksn</a:t>
            </a:r>
            <a:r>
              <a:rPr lang="en-US" dirty="0" err="1"/>
              <a:t>ije</a:t>
            </a:r>
            <a:r>
              <a:rPr lang="sr-Latn-RS" dirty="0"/>
              <a:t> od jednostavnog ostatka pri deljenju koji je ovde dat kao primer, neke od kolega pišu cele diplomske radove samo na ovu temu</a:t>
            </a:r>
            <a:r>
              <a:rPr lang="en-US" dirty="0"/>
              <a:t>. </a:t>
            </a:r>
            <a:r>
              <a:rPr lang="sr-Latn-RS" dirty="0"/>
              <a:t>Sigurnost ovih funkcija se zasniva na jednosmernim matematičkim operacijama koje namerno odbacuju deo ulaznih informacija poput pomenutog ostatka pri deljenju, ili bitskih operacija shiftovanja i ekskluzivnog ILI, i zbog toga je matematički nemoguće rekonstruisati ulaz na osnovu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primeru su dati izlazi </a:t>
            </a:r>
            <a:r>
              <a:rPr lang="en-US" dirty="0" err="1"/>
              <a:t>poznatih</a:t>
            </a:r>
            <a:r>
              <a:rPr lang="en-US" dirty="0"/>
              <a:t> </a:t>
            </a:r>
            <a:r>
              <a:rPr lang="sr-Latn-RS" dirty="0"/>
              <a:t>heš funkcija za proizvoljni korisnički unos. Izlazi su uvek iste veličine i ispisani su u heksadecimalnom obliku. Na dalje u primerima iz aplikacije ćemo koristiti samo SHA256.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Vi sigurno koristite ove funkcije svakodnevno na internetu, a da toga možda niste ni svesni.</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tj. Magic koji predstavlja jedinstvenu celobrojnu oznaku lanca, 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I Block ID koji je redni broj bloka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Ili vremenski žig, sa istom funkcionalnošću, a to je određivanje da li su blokovi u validnom poretku i sprečavanje naknadnog ubacivanja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Upravo ovo Hash polje se koristi za ulančavanje blokova tako što njegova vrednost mora biti jednaka vrednosti Previous Hash polja sledećeg bloka. U suprotnom blok nije validan,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 ulančavanja ako izmenimo bilo koji blok u lancu, </a:t>
            </a:r>
            <a:r>
              <a:rPr lang="en-US" dirty="0" err="1"/>
              <a:t>promene</a:t>
            </a:r>
            <a:r>
              <a:rPr lang="sr-Latn-RS" dirty="0"/>
              <a:t> će se propagirati sve do kraja lanca, tj. moramo da izmenimo i sve naredne blokove kao u primeru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Blok na početku lanca može da ima proizvoljnu Previous Hash vrednost, ali u </a:t>
            </a:r>
            <a:r>
              <a:rPr lang="en-US" dirty="0" err="1"/>
              <a:t>glavnom</a:t>
            </a:r>
            <a:r>
              <a:rPr lang="en-US" dirty="0"/>
              <a:t> se </a:t>
            </a:r>
            <a:r>
              <a:rPr lang="en-US" dirty="0" err="1"/>
              <a:t>uzimaju</a:t>
            </a:r>
            <a:r>
              <a:rPr lang="en-US" dirty="0"/>
              <a:t> </a:t>
            </a:r>
            <a:r>
              <a:rPr lang="en-US" dirty="0" err="1"/>
              <a:t>sve</a:t>
            </a:r>
            <a:r>
              <a:rPr lang="en-US" dirty="0"/>
              <a:t> </a:t>
            </a:r>
            <a:r>
              <a:rPr lang="en-US" dirty="0" err="1"/>
              <a:t>nule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čak i neka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err="1"/>
              <a:t>opet</a:t>
            </a:r>
            <a:r>
              <a:rPr lang="en-US" dirty="0"/>
              <a:t>, ne nu</a:t>
            </a:r>
            <a:r>
              <a:rPr lang="sr-Latn-RS" dirty="0"/>
              <a:t>žno novčane, ali pošto obrađujemo primer kriptovalute, kod nas će prethodno Data polje biti zamenjeno ovakvim spiskom transakcija, gde svaka transakcija sadrži broj tokena, pošiljaoca i primaoca</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 dolazimo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pošiljaoca da pošalje više tokena nego što zapravo ima, obzirom da nemamo centralni autoritet poput banke koji može da proveri stanje na računu pre upisa transakcije na ledger?</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novca. Ukupna količina tokena koje je pošiljalac iz trenutne transakcije PRIMIO u ovim blokovima je ULAZ 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Zbir ulaza mora biti jednak zbiru izlaza transakcije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Ali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Ona ima samo broj tokena i primaoca, i njen cilj je baš ubacivanje novih tokena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Početni genesis blok ubacuje prve tokene u sistem i tu je primalac kreator blockchaina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nastaje novi problem, a to je kako ćemo regulisati inflaciju, obzirom da se u lanac stalno dodaju novi blokovi koji preko coinbasea stvaraju nove tokene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Ovo ćemo regulisati koristeći matematiku naravno. Ograničićemo ukupnu moguću količinu novca u sistemu tako što ćemo prepoloviti coinbase na svakih N blokova. Primera radi N je 5 u mojoj implementaciji, a 210,000 kod Bitcoin-a.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Sada možemo i da izračunamo koliko maksimalno tokena može biti u našem sistemu koji pravimo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Rekli smo na svakih pet blokova se coinbase prepolovi, tkd možemo da izvučemo 5 puta 20 tokena ispred zagrade i da dobijemo beskonačni geometrijski red. Ko se seća matematike iz prve godine zna da je ovo 2 tako da dobijemo da smo matematički maksimalno ograničili sistem na 200 tokena.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Mala napomena samo: stvaran broj tokena će biti malo manji od ovoga zato što postoji limit sa koliko malim brojevima računari zapravo mogu da rade.</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Kada ubacimo sve ove izmene u naš blokčejn, napadaču već postaje malo komplikovano da izmeni blok u sred lanca zbog svih budućih referenci koje će takođe morati da promeni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Međutim pošto je ovo kao što smo rekli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što znači da je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 očigledno nam je neophodan neki mehanizam koji bi sprečio korisnike da dodaju transakcije u tuđe 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Na primer trenutno ništa ne sprečava Džordža da doda transakciju</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gde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Mark </a:t>
            </a:r>
            <a:r>
              <a:rPr lang="en-US" dirty="0" err="1">
                <a:solidFill>
                  <a:sysClr val="windowText" lastClr="000000"/>
                </a:solidFill>
                <a:latin typeface="Calibri" panose="020F0502020204030204"/>
              </a:rPr>
              <a:t>njemu</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šalje 25</a:t>
            </a:r>
            <a:r>
              <a:rPr lang="en-US" sz="1200" dirty="0">
                <a:solidFill>
                  <a:srgbClr val="01023B"/>
                </a:solidFill>
                <a:latin typeface="Calibri" panose="020F0502020204030204"/>
              </a:rPr>
              <a:t>£</a:t>
            </a:r>
            <a:r>
              <a:rPr lang="sr-Latn-RS" sz="1200" dirty="0">
                <a:solidFill>
                  <a:srgbClr val="01023B"/>
                </a:solidFill>
                <a:latin typeface="Calibri" panose="020F0502020204030204"/>
              </a:rPr>
              <a:t>. </a:t>
            </a:r>
            <a:r>
              <a:rPr lang="sr-Latn-RS" dirty="0"/>
              <a:t>To znači da moramo obezbedimo način na koji Mark može da potvrdi da je baš ON taj koji je kreirao svaku svoju transakciju. </a:t>
            </a:r>
            <a:endParaRPr lang="sr-Latn-RS" dirty="0">
              <a:solidFill>
                <a:sysClr val="windowText" lastClr="000000"/>
              </a:solidFill>
              <a:latin typeface="Calibri" panose="020F0502020204030204"/>
            </a:endParaRP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proći kroz ceo sistem i deo po deo graditi blockchain</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Oni su mnogo bezbedniji od stvarnih potpisa.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a ne od nekoga ko se lažno predstavlja kao pošiljalac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potpise takođe koristite svakodnevno na internetu gde zapravo klijent i server potpisuju svoju komunikaciju. A verovatno je i neko od vas išao do MUPa da učita lični digitalni potpis u čip od lične karte.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možete da kliknete na katanac u search baru i proverite koji algoritam za digitalno potpisivanje je iskorišćen. Na primer sajt ETF-a koristi RSA enkripciju, kao i većina današnjih sajtova. Sa druge strane Bitcoin i moja implementacija koriste ECDSA koji je ujedno sigurniji i brži.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Malo ćemo proleteti kroz način njegovog funkcionisanja,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a:t>
            </a:r>
            <a:r>
              <a:rPr lang="sr-Latn-RS" dirty="0"/>
              <a:t>koristi eliptičke krive ovog oblika.</a:t>
            </a:r>
            <a:r>
              <a:rPr lang="en-US" dirty="0"/>
              <a:t> </a:t>
            </a:r>
            <a:r>
              <a:rPr lang="sr-Latn-RS" dirty="0"/>
              <a:t>M</a:t>
            </a:r>
            <a:r>
              <a:rPr lang="en-US" dirty="0"/>
              <a:t>od </a:t>
            </a:r>
            <a:r>
              <a:rPr lang="sr-Latn-RS" dirty="0"/>
              <a:t>je ostatak pri deljenju, a mod </a:t>
            </a:r>
            <a:r>
              <a:rPr lang="en-US" dirty="0"/>
              <a:t>p </a:t>
            </a:r>
            <a:r>
              <a:rPr lang="en-US" dirty="0" err="1"/>
              <a:t>zna</a:t>
            </a:r>
            <a:r>
              <a:rPr lang="sr-Latn-RS" dirty="0"/>
              <a:t>či da su krive i sva računica nad KONAČNIM poljem veličine p, i da svi rezultati moraju biti celi brojevi. Međutim v</a:t>
            </a:r>
            <a:r>
              <a:rPr lang="en-US" dirty="0" err="1"/>
              <a:t>izuelni</a:t>
            </a:r>
            <a:r>
              <a:rPr lang="en-US" dirty="0"/>
              <a:t> </a:t>
            </a:r>
            <a:r>
              <a:rPr lang="en-US" dirty="0" err="1"/>
              <a:t>primeri</a:t>
            </a:r>
            <a:r>
              <a:rPr lang="en-US" dirty="0"/>
              <a:t> </a:t>
            </a:r>
            <a:r>
              <a:rPr lang="en-US" dirty="0" err="1"/>
              <a:t>su</a:t>
            </a:r>
            <a:r>
              <a:rPr lang="en-US" dirty="0"/>
              <a:t> </a:t>
            </a:r>
            <a:r>
              <a:rPr lang="sr-Latn-RS" dirty="0"/>
              <a:t>u glavnom </a:t>
            </a:r>
            <a:r>
              <a:rPr lang="en-US" dirty="0" err="1"/>
              <a:t>nad</a:t>
            </a:r>
            <a:r>
              <a:rPr lang="en-US" dirty="0"/>
              <a:t> </a:t>
            </a:r>
            <a:r>
              <a:rPr lang="sr-Latn-RS" dirty="0"/>
              <a:t>BESKONAČNIM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Jer to otprilike izgleda ovako. Čak ni ovaj grafički kalkulator ne može skroz precizno da predstavi ovu jednačinu.</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Definisaćemo operaciju sabiranja tačaka tako što provučemo pravu kroz tačke P i Q koje sabiramo i kao rezulat R uzimamo sliku u odnosu na X osu preseka te prave sa krivom kao na slici.</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Slično tome, ako sabiramo tačku samu sa sobom, umesto prave kroz dve tačke, povlačimo tangentu kroz jednu tačku, i na isti način uzimamo rezultat.</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možemo da definišemo operaciju množenja tačke nekim skalarom n, tako što tačku saberemo samu sa sobom n puta.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bi izgledalo ovako u beskonačnom polju.</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Ali sigurnost ovog algoritma zapravo leži u tome što u KONAČNOM polju ove operacije nemaju svoje inverze, tj. ne možemo računski da pronađemo skalar n ako poznajemo rezultat množenja Q i početnu tačku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Poslednja jednačina je zapravo jednačina koju Bitcoin i moja implementacija koriste. Parametar A je nula, a P je nezamislivo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Ovde</a:t>
            </a:r>
            <a:r>
              <a:rPr lang="en-US" dirty="0"/>
              <a:t> </a:t>
            </a:r>
            <a:r>
              <a:rPr lang="en-US" dirty="0" err="1"/>
              <a:t>mo</a:t>
            </a:r>
            <a:r>
              <a:rPr lang="sr-Latn-RS" dirty="0"/>
              <a:t>že da se vidi otprilike kako izgleda sabiranje u KONAČNOM polju. Ove plave tačke predstavljaju moguća celobrojna rešenja jednačine. Već sam pomenuo moraju biti celobrojna jer radimo sa ostatkom pri deljenju. Sabiranjem dve tačke dobijamo treću, ali oduzimanje nije definisano.</a:t>
            </a:r>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Slična priča je i za množenje. Množenjem neke tačke skalarom dobijamo drugu tačku. Inverzna operacija nije moguća. P je u oba slučaja prost broj, u suprotnom jednačine ne bi ispunjavala neke uslove koji su nam potrebni za sigurnost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je ceo algoritam potpisivanja i verifikovanja poruke, nećemo detaljno proći kroz njega, već samo hoću da vam skrenem pažnju na bitne stvari.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Potpis je uređeni par celih brojeva koji se spoje u jedan veliki broj.</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Druga</a:t>
            </a:r>
            <a:r>
              <a:rPr lang="sr-Latn-RS" dirty="0"/>
              <a:t> bitna stvar je:</a:t>
            </a:r>
            <a:br>
              <a:rPr lang="sr-Latn-RS" dirty="0"/>
            </a:br>
            <a:r>
              <a:rPr lang="sr-Latn-RS" dirty="0"/>
              <a:t>Potpis zavisi od same poruke koja se šalje, to znači da će za svaku novu poruku Anin potpis biti drugačiji (što ne važi za potpise u stvarnom životu, gde nam je potpis uvek isti, nezavisno od toga šta potpisujemo) i napadač neće moći da samo kopira njen potpis i da ga iskoristi za neku DRUGU poruku da bi se lažno predstavio kao ona. Takođe neće moći ni da promeni trenutno potpisanu poruku pre nego što ona stigne do Branka, jer će Branko videti da se potpis ne slaže sa porukom.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 t</a:t>
            </a:r>
            <a:r>
              <a:rPr lang="en-US" dirty="0"/>
              <a:t>re</a:t>
            </a:r>
            <a:r>
              <a:rPr lang="sr-Latn-RS" dirty="0"/>
              <a:t>ća bitna stvar jeste: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Branko uspešno može da validira SVAKU Aninu poruku ne poznavajući Anin privatni ključ kojim je ona enkriptovala poruke. To je i bila cela poenta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možemo na primeru videti Anino slanje i Brankovu validaciju poruke.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se čini da smo rešili problem koji smo malopre imali u našem lancu: onemogućili smo korisnicima da šalju transakcije u tuđe ime. Odnosno Džordž sada ne može da pošalje transakciju samome sebi u Markovo ime. Ali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Džordža da jednostavno kopira stvarnu Markovu prethodnu transakciju sa sve potpisom gde je Mark poslao Džordžu 50tokena? Potpis će biti isti i VALIDAN za obe transakcije jer je i poruka potpuno ista.</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To znači da moramo da nekako osiguramo da je svaka poruka, tj transakcija različita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Srećom postoji jednostavno rešenje za to, uvešćemo ID transakcije koji će ulaziti u poruku koja se potpisuje. On u suštini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Druga novina koju uvodimo u transakcije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I svaka transakcija će imati potpis koji bilo ko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Kako da sprečimo korisnike da menjaju SOPSTVENE transakcije nakon što su već objavljene na ledgeru? Svaki korisnik zna svoj privatni ključ, tako da on uvek </a:t>
            </a:r>
            <a:r>
              <a:rPr lang="sr-Latn-RS"/>
              <a:t>može validno da </a:t>
            </a:r>
            <a:r>
              <a:rPr lang="sr-Latn-RS" dirty="0"/>
              <a:t>potpiše svoju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Uzmimo primer gde Mark kupuje automobil od Sofije i pošalje joj 14.5 tokena za to. Sofija pročita transakciju sa ledgera, vidi da je on poslao tokene i pošalje mu automobil. Nakon toga Mark izmeni transakciju tako da piše da je Sofiji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Rešenje ovog komplikovanog problema leži u tome da moramo da učinimo da je računarski teško izmeniti blokove, a samim tim i dodati nove.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dovoljno brzo </a:t>
            </a:r>
            <a:r>
              <a:rPr lang="en-US" dirty="0"/>
              <a:t>* </a:t>
            </a:r>
            <a:r>
              <a:rPr lang="sr-Latn-RS" dirty="0"/>
              <a:t>da izmeni taj blok pre nego što ostatak mreže doda </a:t>
            </a:r>
            <a:r>
              <a:rPr lang="en-US" dirty="0"/>
              <a:t>* </a:t>
            </a:r>
            <a:r>
              <a:rPr lang="sr-Latn-RS" dirty="0"/>
              <a:t>novi validan blok u lanac.</a:t>
            </a:r>
            <a:r>
              <a:rPr lang="en-US" dirty="0"/>
              <a:t> * </a:t>
            </a:r>
            <a:r>
              <a:rPr lang="sr-Latn-RS" dirty="0"/>
              <a:t>Nikad neće moći da prestigne ostatak mreže koji zajedničkom snagom dodaje nove blokove </a:t>
            </a:r>
            <a:r>
              <a:rPr lang="en-US" dirty="0"/>
              <a:t>* </a:t>
            </a:r>
            <a:r>
              <a:rPr lang="sr-Latn-RS" dirty="0"/>
              <a:t>i drugi čvorovi će znati da verzija lanca koju poseduje napadač </a:t>
            </a:r>
            <a:r>
              <a:rPr lang="en-US" dirty="0"/>
              <a:t>* </a:t>
            </a:r>
            <a:r>
              <a:rPr lang="sr-Latn-RS" dirty="0"/>
              <a:t>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Jedan od načina da ovo postignemo jeste rudarenje, i za dodavanje novih blokova i za izmenu starih</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Znamo već da je nemoguće dobiti ulaz heš funkcije pomoću izlaza</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sr-Latn-RS" dirty="0"/>
              <a:t>Iskoristićemo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željeni heš izlaz bloka mora biti manji ili jednak nekoj vrednosti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odnosno Difficulty. Tako što postoji (u ovom slučaju) 1 na 1 preslikavanje između vrednosti težine i minimalnog broja nula kojim mora da započinje heš vrednost bloka u binarnom obliku. U primeru možete videti tu vrednost i u heksadecimalnom obliku koji ćemo koristiti na dalje.</a:t>
            </a:r>
            <a:endParaRPr lang="sr-Latn-RS" sz="1200"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Pošto je difficulty zasebno polje možemo menjati težinu svakog pojedinačnog bloka tako da je prosečno vreme dodavanja novog bloka u lanac isto (npr. 10 minuta kod Bitcoina) XXX</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Odgovor je pa ne možemo naravno, moramo da promenimo sadržaj bloka kako bi se promenila njegova heš vrednost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Pošto ne možemo da menjamo transakcije niti druga polja koja opisuju i obezbeđuju blok moramo da uvedemo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svi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Pri dodavanju novog bloka svaki rudar prikupi nove transakcije od ostalih čvorova koje stavi u blok i onda stavi samoga sebe, tj. svoj javni ključ kao primaoca Coinbase nagrade, i sa tim vrednostima kreće da rudari, tj. da traži validan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pronalaženje se bukvalno sastoji od isprobavanja različitih Nonce vrednosti i iznova računanja heša celog bloka dok se ne dobije validna heš vrednost, tj. da počinje sa odgovarajućim brojem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ovom primeru napadač je napravio izmenu u petom bloku i izrudario ga za Nonce vrednost od 24263, to znači da je morao toliko puta da računa heš vrednost tog bloka, jer je krenuo od 1. Ovime smo postigli ono što smo i pokušali, postoji određeno vreme koje je računarima potrebno da validiraju blok, i prilikom izmene i prilikom dodavanja novog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Rudarenje je u suštini statistička igra, što više procesorske snage imamo to je veća šansa da baš mi pronađemo odgovarajući Nonce jer smo isprobali više vrednosti. Ovo čini blockchain bezbednim, jer je samo mali broj čvorova u mreži maliciozan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I sada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a:t>
            </a:r>
            <a:r>
              <a:rPr lang="sr-Latn-RS"/>
              <a:t>za redom zbog dodatne sigurnosti. </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u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sr-Latn-RS" dirty="0"/>
              <a:t>Čvorovi u blockchain mreži nemaju pojma ko su drugi čvorovi, a na neki način moraju da veruju jedni drugima i da se međusobno dogovore koje informacije su validne a koje nisu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Za to su zaduženi konsenzus algoritmi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Najpoznatiji smo već zapravo videli malopre u obliku rudarenja, a to je dokaz radom, odnosno Proof of Work koji kaže da čvorovi moraju da ulože neki trud (znači rudarenje čime troše dosta svojih resursa) u cilju dokazivanja da im se može verovati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Malicioznim čvorovima je jednostavno finansijski neisplativo da pokušaju da podmetnu nevalidan blok ostatku mreže, jer drugi čvorovi mogu lako proveriti sve informacije koje dobiju. I potpise transakcija i da li je heš vrednost bloka validna sa Noncom koji su dobili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Neke od mana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Poznati 51%ni napad, gde ukoliko jedan entitet kontroliše više od pola procesorske snage u mreži onda ne važi ona konstatacija da on nikad neće stići ostatak mreže u dodavanju novih i izmenjenih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što je blockchain mreža veća, postaje teže izrudariti blok, a nagrade su sve manje, tako da postaje neisplativo rudariti. Zbog toga se retko koristi ovaj konsenzus algoritam kod novijih kriptovaluta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 npr.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fokus rada će biti na najširu primenu, a to su kriptovalute. Iako se one često predstavljaju ovakvim novčićima ili tokenima sa slike, kriptovalute ne postoje u fizičkom obliku, niti npr. 4 Bitcoina predstavlja nešto opipljivo, što znači da one spadaju u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međutim on</a:t>
            </a:r>
            <a:r>
              <a:rPr lang="en-US" dirty="0"/>
              <a:t>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recimo kretanje robe iz Kine do nas koju smo naručili preko interneta)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dotaćićemo se i blockchaina kao mrežnog protokola, jer je to bitan deo funkcionisanja i razumevanja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konsenzus algoritama, ovo su neki od poznatijih.</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Meni se najviše sviđa delegirani dokaz ulogom gde čvorovi glasaju sopstvenim tokenima za čvor koji treba da validira novi blok. Ukoliko on uspešno validira blok svi koji su glasali za njega dobijaju nagradu. Ukoliko ne uspe, svi čvorovi gube uložene tokene.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Tehnički najfer algoritam je dokaz proteklim vremenom koji u suštini uspavljuje procesore čvorova na neko nasumično vreme, i kome je bilo dodeljeno najmanje vreme se prvi probudi i kreira novi blok dobijajući i nagradu. Najfer je jer svi imaju podjednaku šansu da budu validatori, ali se ne može koristiti na javnim blockchain mrežama.</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 sad smo sve vreme razmatrali blockchain na samo jednom čvoru.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u distribuiranom sistemu svaki korisnik ima ličnu kopiju lanca na svom uređaju.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veoma bitna sigurnosna prednost koju distribuirani sistem pruža, jer to znači da ne postoji centralni autoritet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velikim sistemima čvorovi veruju drugim čvorovima koji imaju istu verziju lanca, tj. ako im se heševi u poslednjem bloku poklapaju.</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mom primeru sam implementirao tri čvora kako bi bilo pregledno, zeleni čvorovi veruju drugim zelenim čvorovima, pod čvor mislim na ovaj tekst A, B, C iznad lanaca,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napadač čak i da uspe da izmeni lanac (što je možemo slobodno reći pa nemoguće) on mora da ima pristup i drugim čvorovi</a:t>
            </a:r>
            <a:r>
              <a:rPr lang="en-US" dirty="0"/>
              <a:t>m</a:t>
            </a:r>
            <a:r>
              <a:rPr lang="sr-Latn-RS" dirty="0"/>
              <a:t>a kako bi i kod njih mogao da napravi iste izmene, jer se promene ne propagiraju kroz mrežu.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Kada napadač uspešno izmeni lanac na čvoru A (lanac je zelen), čvor A je crven jer mu se ne poklapa poslednji heš ne poklapa sa ostatkom mreže, tako da mu niko ne veruje iako on tehnički on validan lanac.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takođe znači da ako napadač uspe da izmeni većinu čvorova u sistemu, čvorovima sa originalno validnim lancem većina mreže neće više verovati. Ali ako dođemo do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Hajde sada da za trenutak posmatramo blockchain mrežu sa inženjerske strane. Javne blockchain mreže komuniciraju preko interneta i korisnici su u glavnom globalno rasprostranjeni.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Ovo zapravo predstavlja veliki problem, jer globalne mreže znače da podaci nikad ne dolaze do svih čvorova istovremeno, i to izaziva neslaganje među čvorovima oko toga koja je tačna trenutna verzija lanca, tj. ima više tačnih trenutnih verzija lanaca, u zavisnosti od toga koji čvor pitamo.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Da bi se ovo razrešilo čvorovi pamte sve verzije lanca, tj. lanac se razdvaja</a:t>
            </a:r>
            <a:r>
              <a:rPr lang="en-US" dirty="0"/>
              <a:t>, </a:t>
            </a:r>
            <a:r>
              <a:rPr lang="en-US" dirty="0" err="1"/>
              <a:t>odnosno</a:t>
            </a:r>
            <a:r>
              <a:rPr lang="en-US" dirty="0"/>
              <a:t> </a:t>
            </a:r>
            <a:r>
              <a:rPr lang="en-US" dirty="0" err="1"/>
              <a:t>kreiraju</a:t>
            </a:r>
            <a:r>
              <a:rPr lang="en-US" dirty="0"/>
              <a:t> se </a:t>
            </a:r>
            <a:r>
              <a:rPr lang="en-US" dirty="0" err="1"/>
              <a:t>forkovi</a:t>
            </a:r>
            <a:r>
              <a:rPr lang="sr-Latn-RS" dirty="0"/>
              <a:t>,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US" dirty="0" err="1"/>
              <a:t>Postoji</a:t>
            </a:r>
            <a:r>
              <a:rPr lang="en-US" dirty="0"/>
              <a:t> vi</a:t>
            </a:r>
            <a:r>
              <a:rPr lang="sr-Latn-RS" dirty="0"/>
              <a:t>še različitih vrsta forkova, a nama je najviše od interesa živi slučajni fork, gde se čvorovi ne slažu međusobno zbog kašnjenja podataka u mreži. Nastaje kada dva rudara skoro istovremeno izrudare novi blok. Oba bloka su validna, ali sadrže drugačije informacije u sebi, u najmanju ruku drugačijeg primaoca coinbase nagrade. Ovi forkovi se lako razrešavaju prilikom rudarenja nekog od sledećih blokova. U nekom trenutku će se desiti da samo jedan rudar izrudari blok, čineći jedan fork duži od drugoga i onda će cela mreža smatrati taj fork kao jedini validan.</a:t>
            </a:r>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kratka mrežna animacija koja daje malo bolju sliku kako čvorovi komuniciraju.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rudar u Beogradu, kao i timer koji odbrojava očekivano prosečno vreme za rudarenje novog bloka koje u proseku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Zbog svega o čemu smo malopre pričali i jer je lakše napasti nove blokove, generalno se kod blockchaina smatraju zaista nepromenljivim blokovi koji su malo dublje u lancu, i ne treba 100% verovati novijim blokovima. Ta verodostojnost blokova je označena ovim nijansama zelene boje.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neko (PAUZA)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vreme da one dođu do različitih čvorova, što takođe izaziva neslaganje.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trenutku kada je neko u Los Anđelesu izrudario blok i taj blok došao do Beograda, nepotvrđene transakcije idu u novi blok (NASTAVAK) koji sada tek kreće da se rudari, a lista se čisti i puni novim transakcijama.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dolazimo do onog problematičnog dela a to je šta se dešava kada dva čvora skoro istovremeno izrudare novi blok, recimo Beograd i Rio. U zavisnosti od topologije mreže, čvorovi će videti različite verzije lanca. (NASTAVAK)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se razrešava tako što sada na primer samo Tokio izrudari sledeći blok i onda se njegova verzija lanca uzima kao validna jer je najduža, tj svi čvorovi će smatrati da je Beograd izrudario prethodni blok, a fork gde je Rio izrudario blok se može odbaciti jer ni jedan čvor do kog je Rio blok prvi došao nije izrudario novi blok pre Tokija.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3,4)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 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Ovu aplikaciju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Pruža čistiju sintaksu i dodatne mogućnosti, od kojih sam intenzivno koristio parent-child arhitekturu i liste za ubacivanje child stranica </a:t>
            </a:r>
            <a:r>
              <a:rPr lang="en-US" dirty="0" err="1"/>
              <a:t>sa</a:t>
            </a:r>
            <a:r>
              <a:rPr lang="en-US" dirty="0"/>
              <a:t> </a:t>
            </a:r>
            <a:r>
              <a:rPr lang="sr-Latn-RS" dirty="0"/>
              <a:t>grupisani</a:t>
            </a:r>
            <a:r>
              <a:rPr lang="en-US" dirty="0"/>
              <a:t>m</a:t>
            </a:r>
            <a:r>
              <a:rPr lang="sr-Latn-RS" dirty="0"/>
              <a:t> elemenat</a:t>
            </a:r>
            <a:r>
              <a:rPr lang="en-US" dirty="0" err="1"/>
              <a:t>ima</a:t>
            </a:r>
            <a:r>
              <a:rPr lang="sr-Latn-RS" dirty="0"/>
              <a:t> </a:t>
            </a:r>
            <a:r>
              <a:rPr lang="en-US" dirty="0"/>
              <a:t>u </a:t>
            </a:r>
            <a:r>
              <a:rPr lang="sr-Latn-RS" dirty="0"/>
              <a:t>parent stranice.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korisničke interakcije.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unutar iste mreže, što znači da bi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monitoru i na mobilnom uređaju.</a:t>
            </a:r>
            <a:r>
              <a:rPr lang="en-US" dirty="0"/>
              <a:t>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0.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554545"/>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što uniformnijom raspodelom izlaznih vrednosti</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Često se koriste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25041"/>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(isti kod svih blokova)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(za jedan veći)</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Sadržaj bloka</a:t>
            </a:r>
            <a:r>
              <a:rPr lang="en-US" sz="2000" dirty="0">
                <a:latin typeface="Calibri" panose="020F0502020204030204"/>
              </a:rPr>
              <a:t>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61585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186" y="3634263"/>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323439"/>
          </a:xfrm>
          <a:prstGeom prst="rect">
            <a:avLst/>
          </a:prstGeom>
          <a:noFill/>
        </p:spPr>
        <p:txBody>
          <a:bodyPr wrap="square" rtlCol="0">
            <a:spAutoFit/>
          </a:bodyPr>
          <a:lstStyle/>
          <a:p>
            <a:pPr>
              <a:spcAft>
                <a:spcPts val="1200"/>
              </a:spcAft>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a:spcAft>
                <a:spcPts val="1200"/>
              </a:spcAft>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18398"/>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935307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poseban mehanizam ubacivanja novih tokena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747661"/>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enkriptovanu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78D19-1D49-C532-45D9-AEE5D83962A8}"/>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6" name="TextBox 5">
            <a:extLst>
              <a:ext uri="{FF2B5EF4-FFF2-40B4-BE49-F238E27FC236}">
                <a16:creationId xmlns:a16="http://schemas.microsoft.com/office/drawing/2014/main" id="{3B880714-C1A7-7D86-9794-EB61F549A2D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9F9F5B-AF7D-4C0A-B123-E07CA8554C23}"/>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82B9272-9338-729E-7FFD-65C9AD43650D}"/>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93300AD6-B84B-E553-BB12-5B1D0F073B46}"/>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2" name="TextBox 1">
            <a:extLst>
              <a:ext uri="{FF2B5EF4-FFF2-40B4-BE49-F238E27FC236}">
                <a16:creationId xmlns:a16="http://schemas.microsoft.com/office/drawing/2014/main" id="{3EEB96F3-305C-57A4-7AC5-A2C235B9D9A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9B562F-6A18-00C7-D7B6-1A20CABE933C}"/>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4" name="TextBox 3">
                <a:extLst>
                  <a:ext uri="{FF2B5EF4-FFF2-40B4-BE49-F238E27FC236}">
                    <a16:creationId xmlns:a16="http://schemas.microsoft.com/office/drawing/2014/main" id="{409B562F-6A18-00C7-D7B6-1A20CABE933C}"/>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20A69C-047C-F4FD-52C3-BC300EC7C83C}"/>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7" name="Right Brace 6">
            <a:extLst>
              <a:ext uri="{FF2B5EF4-FFF2-40B4-BE49-F238E27FC236}">
                <a16:creationId xmlns:a16="http://schemas.microsoft.com/office/drawing/2014/main" id="{59CF6CF6-F456-21B6-3986-16B788ED26EB}"/>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745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0CD69BAD-F69C-F20F-3487-CB8992C9E4FD}"/>
              </a:ext>
            </a:extLst>
          </p:cNvPr>
          <p:cNvSpPr txBox="1"/>
          <p:nvPr/>
        </p:nvSpPr>
        <p:spPr>
          <a:xfrm>
            <a:off x="571500" y="514350"/>
            <a:ext cx="386644" cy="523220"/>
          </a:xfrm>
          <a:prstGeom prst="rect">
            <a:avLst/>
          </a:prstGeom>
          <a:noFill/>
        </p:spPr>
        <p:txBody>
          <a:bodyPr wrap="none" rtlCol="0">
            <a:spAutoFit/>
          </a:bodyPr>
          <a:lstStyle/>
          <a:p>
            <a:r>
              <a:rPr lang="sr-Latn-RS" sz="2800" b="1" dirty="0">
                <a:solidFill>
                  <a:srgbClr val="C00000"/>
                </a:solidFill>
              </a:rPr>
              <a:t>R</a:t>
            </a:r>
            <a:endParaRPr lang="en-US" sz="2800" b="1" dirty="0">
              <a:solidFill>
                <a:srgbClr val="C00000"/>
              </a:solidFill>
            </a:endParaRPr>
          </a:p>
        </p:txBody>
      </p:sp>
      <p:sp>
        <p:nvSpPr>
          <p:cNvPr id="7" name="TextBox 6">
            <a:extLst>
              <a:ext uri="{FF2B5EF4-FFF2-40B4-BE49-F238E27FC236}">
                <a16:creationId xmlns:a16="http://schemas.microsoft.com/office/drawing/2014/main" id="{F459BF09-1F71-936F-D170-9CA3BF573130}"/>
              </a:ext>
            </a:extLst>
          </p:cNvPr>
          <p:cNvSpPr txBox="1"/>
          <p:nvPr/>
        </p:nvSpPr>
        <p:spPr>
          <a:xfrm>
            <a:off x="2341679" y="3354051"/>
            <a:ext cx="382006" cy="523220"/>
          </a:xfrm>
          <a:prstGeom prst="rect">
            <a:avLst/>
          </a:prstGeom>
          <a:noFill/>
        </p:spPr>
        <p:txBody>
          <a:bodyPr wrap="square">
            <a:spAutoFit/>
          </a:bodyPr>
          <a:lstStyle/>
          <a:p>
            <a:r>
              <a:rPr lang="sr-Latn-RS" sz="2800" b="1" dirty="0">
                <a:solidFill>
                  <a:schemeClr val="accent2"/>
                </a:solidFill>
              </a:rPr>
              <a:t>P</a:t>
            </a:r>
            <a:endParaRPr lang="en-US" sz="2800" dirty="0">
              <a:solidFill>
                <a:schemeClr val="accent2"/>
              </a:solidFill>
            </a:endParaRPr>
          </a:p>
        </p:txBody>
      </p:sp>
      <p:sp>
        <p:nvSpPr>
          <p:cNvPr id="9" name="TextBox 8">
            <a:extLst>
              <a:ext uri="{FF2B5EF4-FFF2-40B4-BE49-F238E27FC236}">
                <a16:creationId xmlns:a16="http://schemas.microsoft.com/office/drawing/2014/main" id="{D96F6F04-A940-9344-D88A-2CE1E923C2BD}"/>
              </a:ext>
            </a:extLst>
          </p:cNvPr>
          <p:cNvSpPr txBox="1"/>
          <p:nvPr/>
        </p:nvSpPr>
        <p:spPr>
          <a:xfrm>
            <a:off x="5062538" y="2902387"/>
            <a:ext cx="382006" cy="523220"/>
          </a:xfrm>
          <a:prstGeom prst="rect">
            <a:avLst/>
          </a:prstGeom>
          <a:noFill/>
        </p:spPr>
        <p:txBody>
          <a:bodyPr wrap="square">
            <a:spAutoFit/>
          </a:bodyPr>
          <a:lstStyle/>
          <a:p>
            <a:r>
              <a:rPr lang="sr-Latn-RS" sz="2800" b="1" dirty="0">
                <a:solidFill>
                  <a:srgbClr val="FF0000"/>
                </a:solidFill>
              </a:rPr>
              <a:t>Q</a:t>
            </a:r>
            <a:endParaRPr lang="en-US" sz="2800" dirty="0">
              <a:solidFill>
                <a:srgbClr val="FF0000"/>
              </a:solidFill>
            </a:endParaRPr>
          </a:p>
        </p:txBody>
      </p:sp>
    </p:spTree>
    <p:extLst>
      <p:ext uri="{BB962C8B-B14F-4D97-AF65-F5344CB8AC3E}">
        <p14:creationId xmlns:p14="http://schemas.microsoft.com/office/powerpoint/2010/main" val="411579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9EA639D-0DEC-99E7-2518-7C93EE64FF6C}"/>
              </a:ext>
            </a:extLst>
          </p:cNvPr>
          <p:cNvSpPr txBox="1"/>
          <p:nvPr/>
        </p:nvSpPr>
        <p:spPr>
          <a:xfrm>
            <a:off x="5263159" y="4819650"/>
            <a:ext cx="740908" cy="523220"/>
          </a:xfrm>
          <a:prstGeom prst="rect">
            <a:avLst/>
          </a:prstGeom>
          <a:noFill/>
        </p:spPr>
        <p:txBody>
          <a:bodyPr wrap="none" rtlCol="0">
            <a:spAutoFit/>
          </a:bodyPr>
          <a:lstStyle/>
          <a:p>
            <a:r>
              <a:rPr lang="sr-Latn-RS" sz="2800" b="1" dirty="0">
                <a:solidFill>
                  <a:srgbClr val="FF0000"/>
                </a:solidFill>
              </a:rPr>
              <a:t>16P</a:t>
            </a:r>
            <a:endParaRPr lang="en-US" sz="2800" b="1" dirty="0">
              <a:solidFill>
                <a:srgbClr val="FF0000"/>
              </a:solidFill>
            </a:endParaRPr>
          </a:p>
        </p:txBody>
      </p:sp>
      <p:sp>
        <p:nvSpPr>
          <p:cNvPr id="5" name="TextBox 4">
            <a:extLst>
              <a:ext uri="{FF2B5EF4-FFF2-40B4-BE49-F238E27FC236}">
                <a16:creationId xmlns:a16="http://schemas.microsoft.com/office/drawing/2014/main" id="{1D71D612-AA21-C1AA-B4FA-4C2507E1E19A}"/>
              </a:ext>
            </a:extLst>
          </p:cNvPr>
          <p:cNvSpPr txBox="1"/>
          <p:nvPr/>
        </p:nvSpPr>
        <p:spPr>
          <a:xfrm>
            <a:off x="1238250" y="2737660"/>
            <a:ext cx="386644" cy="523220"/>
          </a:xfrm>
          <a:prstGeom prst="rect">
            <a:avLst/>
          </a:prstGeom>
          <a:noFill/>
        </p:spPr>
        <p:txBody>
          <a:bodyPr wrap="none" rtlCol="0">
            <a:spAutoFit/>
          </a:bodyPr>
          <a:lstStyle/>
          <a:p>
            <a:r>
              <a:rPr lang="sr-Latn-RS" sz="2800" b="1" dirty="0">
                <a:solidFill>
                  <a:srgbClr val="FF0000"/>
                </a:solidFill>
              </a:rPr>
              <a:t>P</a:t>
            </a:r>
            <a:endParaRPr lang="en-US" sz="2800" b="1" dirty="0">
              <a:solidFill>
                <a:srgbClr val="FF0000"/>
              </a:solidFill>
            </a:endParaRPr>
          </a:p>
        </p:txBody>
      </p:sp>
    </p:spTree>
    <p:extLst>
      <p:ext uri="{BB962C8B-B14F-4D97-AF65-F5344CB8AC3E}">
        <p14:creationId xmlns:p14="http://schemas.microsoft.com/office/powerpoint/2010/main" val="298723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5617</TotalTime>
  <Words>7101</Words>
  <Application>Microsoft Office PowerPoint</Application>
  <PresentationFormat>Widescreen</PresentationFormat>
  <Paragraphs>504</Paragraphs>
  <Slides>48</Slides>
  <Notes>45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83</cp:revision>
  <dcterms:created xsi:type="dcterms:W3CDTF">2023-03-04T15:09:55Z</dcterms:created>
  <dcterms:modified xsi:type="dcterms:W3CDTF">2023-05-15T07:25:50Z</dcterms:modified>
</cp:coreProperties>
</file>